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1426" r:id="rId4"/>
    <p:sldId id="1427" r:id="rId5"/>
    <p:sldId id="1429" r:id="rId6"/>
    <p:sldId id="1441" r:id="rId7"/>
    <p:sldId id="1442" r:id="rId8"/>
    <p:sldId id="1443" r:id="rId9"/>
    <p:sldId id="1444" r:id="rId10"/>
    <p:sldId id="1440" r:id="rId11"/>
    <p:sldId id="1430" r:id="rId12"/>
    <p:sldId id="1445" r:id="rId13"/>
    <p:sldId id="1448" r:id="rId14"/>
    <p:sldId id="1447" r:id="rId15"/>
    <p:sldId id="1454" r:id="rId16"/>
    <p:sldId id="1451" r:id="rId17"/>
    <p:sldId id="1453" r:id="rId18"/>
    <p:sldId id="1452" r:id="rId19"/>
    <p:sldId id="1446" r:id="rId20"/>
    <p:sldId id="1449" r:id="rId21"/>
    <p:sldId id="145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24C30-9545-4CC9-B636-3670DAFBFD0C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CA14A-7BD0-424A-A321-10723A2C1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24A39-A46B-49F3-934C-572DEF9F14C2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77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1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05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53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004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88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11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29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94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71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737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82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1BD65-A13F-4B11-8DF7-B7648D1C0B0E}" type="datetimeFigureOut">
              <a:rPr lang="id-ID" smtClean="0"/>
              <a:t>26/02/2023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965C1-5B06-4427-9B9A-69CA0AE3F7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863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file:///D:\00%20GEREJA\13ExCom\Komite%20Aset\Kementerian%20ATR_BPN%20MoU%20dengan%20Gereja%20Advent.mp4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035F4-9DE5-4AAE-AE0E-EA4B275AD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>
            <a:normAutofit/>
          </a:bodyPr>
          <a:lstStyle/>
          <a:p>
            <a:r>
              <a:rPr lang="id-ID" sz="4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PENGELOLAAN ASET / PROPERTI DI LINGKUNGAN KONFERENS DKI JAKARTA &amp; SEKITARNYA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70FFE-0663-42E5-BE37-7584A99DF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79" y="3531204"/>
            <a:ext cx="8637073" cy="2032108"/>
          </a:xfrm>
        </p:spPr>
        <p:txBody>
          <a:bodyPr>
            <a:normAutofit/>
          </a:bodyPr>
          <a:lstStyle/>
          <a:p>
            <a:pPr algn="r"/>
            <a:endParaRPr lang="id-ID" sz="16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id-ID" sz="16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d-ID" sz="1600" i="1" cap="non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(Komite </a:t>
            </a:r>
            <a:r>
              <a:rPr lang="id-ID" sz="1600" i="1" cap="none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Aset Konferens </a:t>
            </a:r>
            <a:r>
              <a:rPr lang="id-ID" sz="1600" i="1" cap="non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DKI Jakarta &amp; Sekitarnya)</a:t>
            </a:r>
            <a:endParaRPr lang="id-ID" sz="16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0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E8BA7C-6B90-45D4-A848-47CCE9014358}"/>
              </a:ext>
            </a:extLst>
          </p:cNvPr>
          <p:cNvSpPr/>
          <p:nvPr/>
        </p:nvSpPr>
        <p:spPr>
          <a:xfrm>
            <a:off x="2751033" y="869252"/>
            <a:ext cx="6689933" cy="2334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d-ID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Kelompok masalah aset:</a:t>
            </a:r>
            <a:endParaRPr lang="id-ID" sz="28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d-ID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Tidak memiliki surat / sertifikat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d-ID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Sertifikat masih a.n pribadi / nominee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d-ID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Aset dalam sengketa</a:t>
            </a:r>
          </a:p>
        </p:txBody>
      </p:sp>
    </p:spTree>
    <p:extLst>
      <p:ext uri="{BB962C8B-B14F-4D97-AF65-F5344CB8AC3E}">
        <p14:creationId xmlns:p14="http://schemas.microsoft.com/office/powerpoint/2010/main" val="414416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177CCB-3D28-4E07-B294-4D13110966A0}"/>
              </a:ext>
            </a:extLst>
          </p:cNvPr>
          <p:cNvSpPr/>
          <p:nvPr/>
        </p:nvSpPr>
        <p:spPr>
          <a:xfrm>
            <a:off x="1860135" y="465028"/>
            <a:ext cx="8856292" cy="5352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d-ID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id-ID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Tindak-Lanjut NK </a:t>
            </a:r>
            <a:r>
              <a:rPr lang="id-ID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 Jemaat</a:t>
            </a:r>
            <a:r>
              <a:rPr lang="id-ID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d-ID" sz="22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Target: Aset a.n. GMAHK di Indonesia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Pemutakhiran Daftar Aset &amp; Inventarisasi Masalah: Gembala &amp; Majelis harus berinisiatif..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Pengecekan fisik dokumen aset yang ada di jemaat (atau disimpan di UIKB / KDKI..?)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Pengecekan fisik aset untuk memastikan batas dan penguasaan fisik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Field work, </a:t>
            </a: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bisa dikerjakan sendiri oleh jemaat; atau </a:t>
            </a:r>
            <a:r>
              <a:rPr lang="id-ID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dibantu</a:t>
            </a: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oleh Komite Aset </a:t>
            </a:r>
            <a:r>
              <a:rPr lang="id-ID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id-ID" sz="2000" b="1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Untuk aset a.n. Yayasan, maka Pengurus Yayasan harus membuat pernyataan notarial bahwa aset Yayasan adalah milik GMAHK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177CCB-3D28-4E07-B294-4D13110966A0}"/>
              </a:ext>
            </a:extLst>
          </p:cNvPr>
          <p:cNvSpPr/>
          <p:nvPr/>
        </p:nvSpPr>
        <p:spPr>
          <a:xfrm>
            <a:off x="1667854" y="456482"/>
            <a:ext cx="8856292" cy="5299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d-ID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id-ID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Aturan bantuan kerja oleh Komite Aset KDKI: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Jemaat harus menunjuk penatua / p.i.c yang bertanggungjawab mengurus aset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Jemaat /  p.i.c </a:t>
            </a:r>
            <a:r>
              <a:rPr lang="id-ID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harus terlibat</a:t>
            </a: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dalam proses pengurusan, penyediaan dokumen, dll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Jemaat / p.i.c harus membahas biaya </a:t>
            </a:r>
            <a:r>
              <a:rPr lang="id-ID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secara langsung dan transparan</a:t>
            </a: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dengan notaris / BPN, atau pihak lainnya yang terkait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Komite Aset hanya berfungsi </a:t>
            </a:r>
            <a:r>
              <a:rPr lang="id-ID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sebagai advisor</a:t>
            </a: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dan </a:t>
            </a:r>
            <a:r>
              <a:rPr lang="id-ID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memastikan</a:t>
            </a: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bahwa proses &amp; biaya di notaris &amp; BPN berjalan sebagaimana seharusnya, sesuai dengan Nota Kesepahaman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Komite Aset </a:t>
            </a:r>
            <a:r>
              <a:rPr lang="id-ID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bukan makelar kasus</a:t>
            </a: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..!</a:t>
            </a:r>
          </a:p>
        </p:txBody>
      </p:sp>
    </p:spTree>
    <p:extLst>
      <p:ext uri="{BB962C8B-B14F-4D97-AF65-F5344CB8AC3E}">
        <p14:creationId xmlns:p14="http://schemas.microsoft.com/office/powerpoint/2010/main" val="29129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177CCB-3D28-4E07-B294-4D13110966A0}"/>
              </a:ext>
            </a:extLst>
          </p:cNvPr>
          <p:cNvSpPr/>
          <p:nvPr/>
        </p:nvSpPr>
        <p:spPr>
          <a:xfrm>
            <a:off x="1518303" y="610307"/>
            <a:ext cx="9155394" cy="3176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d-ID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Potensi risiko kalau aset tidak ditertibkan a.n. GMAHK di Indonesia (baik di Organisasi, maupun jemaat):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Sengketa dengan nominee, atau keluarganya </a:t>
            </a:r>
          </a:p>
          <a:p>
            <a:pPr marL="342900" indent="-342900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Sengketa dengan nominee Pembina Yayasan (kalau aset a.n Yayasan)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Pajak / PBB harus dibayar organisasi / jemaat (kalau a.n. GMAHK, pajak = 0)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Sengketa penguasaan fisik, baik oleh pihak internal maupun eksternal</a:t>
            </a:r>
          </a:p>
        </p:txBody>
      </p:sp>
    </p:spTree>
    <p:extLst>
      <p:ext uri="{BB962C8B-B14F-4D97-AF65-F5344CB8AC3E}">
        <p14:creationId xmlns:p14="http://schemas.microsoft.com/office/powerpoint/2010/main" val="136028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C9E153-762A-4A1B-B589-A0DC55C2D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47"/>
          <a:stretch/>
        </p:blipFill>
        <p:spPr>
          <a:xfrm>
            <a:off x="3106546" y="317203"/>
            <a:ext cx="7858984" cy="3412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E0CCB3-694C-4F19-9A05-F3D30E521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50" y="3929194"/>
            <a:ext cx="8174776" cy="210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439B9F-003F-4AF4-B681-85541D6F5938}"/>
              </a:ext>
            </a:extLst>
          </p:cNvPr>
          <p:cNvSpPr txBox="1"/>
          <p:nvPr/>
        </p:nvSpPr>
        <p:spPr>
          <a:xfrm>
            <a:off x="1115428" y="435835"/>
            <a:ext cx="1833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/>
              <a:t>AD-GMAHK Di Indonesia no. 16 / 2018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73132-57C6-460A-BB2F-B6C28E0FBEEA}"/>
              </a:ext>
            </a:extLst>
          </p:cNvPr>
          <p:cNvSpPr txBox="1"/>
          <p:nvPr/>
        </p:nvSpPr>
        <p:spPr>
          <a:xfrm>
            <a:off x="1068574" y="3929194"/>
            <a:ext cx="1675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/>
              <a:t>WP GC 2019-2020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0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08BE5A-21A0-4B38-8A44-9AFC03426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42" t="15077" r="41472" b="7539"/>
          <a:stretch/>
        </p:blipFill>
        <p:spPr>
          <a:xfrm>
            <a:off x="6682811" y="205099"/>
            <a:ext cx="4549832" cy="5742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ADFF2B-DD49-40A5-B5A9-361EA9AB8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44" t="7726" r="38992" b="8536"/>
          <a:stretch/>
        </p:blipFill>
        <p:spPr>
          <a:xfrm>
            <a:off x="546930" y="205099"/>
            <a:ext cx="5250424" cy="574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8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1644F-3C48-4AB1-A5F9-6D7213698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9" t="12960" r="26962" b="4050"/>
          <a:stretch/>
        </p:blipFill>
        <p:spPr>
          <a:xfrm>
            <a:off x="5680935" y="666571"/>
            <a:ext cx="6614563" cy="5176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AE305B-6873-4AFC-94D1-AEB68B422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27" t="12336" r="29766"/>
          <a:stretch/>
        </p:blipFill>
        <p:spPr>
          <a:xfrm>
            <a:off x="341831" y="179462"/>
            <a:ext cx="6084606" cy="601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FA831-2E4D-494C-B4DE-A1009644E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24" t="12336" r="26611"/>
          <a:stretch/>
        </p:blipFill>
        <p:spPr>
          <a:xfrm>
            <a:off x="-68366" y="201001"/>
            <a:ext cx="6365645" cy="56188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E420F3-4EE8-4E49-A9A4-F5EBCD09A319}"/>
              </a:ext>
            </a:extLst>
          </p:cNvPr>
          <p:cNvGrpSpPr/>
          <p:nvPr/>
        </p:nvGrpSpPr>
        <p:grpSpPr>
          <a:xfrm>
            <a:off x="5648771" y="264918"/>
            <a:ext cx="6477713" cy="5238573"/>
            <a:chOff x="4922379" y="358924"/>
            <a:chExt cx="6887910" cy="539239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7DCFC0-3DFC-4436-95D6-BFA78229F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621" t="6230" r="22057" b="15140"/>
            <a:stretch/>
          </p:blipFill>
          <p:spPr>
            <a:xfrm>
              <a:off x="4922379" y="358924"/>
              <a:ext cx="6887910" cy="539239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2FCC26-111E-4AB3-BCF7-843217301928}"/>
                </a:ext>
              </a:extLst>
            </p:cNvPr>
            <p:cNvSpPr/>
            <p:nvPr/>
          </p:nvSpPr>
          <p:spPr>
            <a:xfrm>
              <a:off x="9878938" y="1786071"/>
              <a:ext cx="1871529" cy="38370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6C69-F511-4ABD-8486-8ACF6FC65238}"/>
              </a:ext>
            </a:extLst>
          </p:cNvPr>
          <p:cNvSpPr/>
          <p:nvPr/>
        </p:nvSpPr>
        <p:spPr>
          <a:xfrm>
            <a:off x="5964964" y="1225183"/>
            <a:ext cx="48948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TUHAN </a:t>
            </a:r>
            <a:r>
              <a:rPr lang="en-US" sz="2400" b="1" dirty="0" err="1"/>
              <a:t>berfirman</a:t>
            </a:r>
            <a:r>
              <a:rPr lang="en-US" sz="2400" b="1" dirty="0"/>
              <a:t> </a:t>
            </a:r>
            <a:r>
              <a:rPr lang="en-US" sz="2400" b="1" dirty="0" err="1"/>
              <a:t>kepada</a:t>
            </a:r>
            <a:r>
              <a:rPr lang="en-US" sz="2400" b="1" dirty="0"/>
              <a:t> Musa:</a:t>
            </a:r>
          </a:p>
          <a:p>
            <a:r>
              <a:rPr lang="en-US" sz="2400" b="1" dirty="0"/>
              <a:t>"</a:t>
            </a:r>
            <a:r>
              <a:rPr lang="en-US" sz="2400" b="1" dirty="0" err="1"/>
              <a:t>Perintahkanlah</a:t>
            </a:r>
            <a:r>
              <a:rPr lang="en-US" sz="2400" b="1" dirty="0"/>
              <a:t> </a:t>
            </a:r>
            <a:r>
              <a:rPr lang="en-US" sz="2400" b="1" dirty="0" err="1"/>
              <a:t>kepada</a:t>
            </a:r>
            <a:r>
              <a:rPr lang="en-US" sz="2400" b="1" dirty="0"/>
              <a:t> orang Israel dan </a:t>
            </a:r>
            <a:r>
              <a:rPr lang="en-US" sz="2400" b="1" dirty="0" err="1"/>
              <a:t>katakanlah</a:t>
            </a:r>
            <a:r>
              <a:rPr lang="en-US" sz="2400" b="1" dirty="0"/>
              <a:t> </a:t>
            </a:r>
            <a:r>
              <a:rPr lang="en-US" sz="2400" b="1" dirty="0" err="1"/>
              <a:t>kepada</a:t>
            </a:r>
            <a:r>
              <a:rPr lang="en-US" sz="2400" b="1" dirty="0"/>
              <a:t> </a:t>
            </a:r>
            <a:r>
              <a:rPr lang="en-US" sz="2400" b="1" dirty="0" err="1"/>
              <a:t>mereka</a:t>
            </a:r>
            <a:r>
              <a:rPr lang="en-US" sz="2400" b="1" dirty="0"/>
              <a:t>: </a:t>
            </a:r>
            <a:r>
              <a:rPr lang="en-US" sz="2400" b="1" dirty="0" err="1"/>
              <a:t>Apabila</a:t>
            </a:r>
            <a:r>
              <a:rPr lang="en-US" sz="2400" b="1" dirty="0"/>
              <a:t> </a:t>
            </a:r>
            <a:r>
              <a:rPr lang="en-US" sz="2400" b="1" dirty="0" err="1"/>
              <a:t>kamu</a:t>
            </a:r>
            <a:r>
              <a:rPr lang="en-US" sz="2400" b="1" dirty="0"/>
              <a:t> </a:t>
            </a:r>
            <a:r>
              <a:rPr lang="en-US" sz="2400" b="1" dirty="0" err="1"/>
              <a:t>masuk</a:t>
            </a:r>
            <a:r>
              <a:rPr lang="en-US" sz="2400" b="1" dirty="0"/>
              <a:t> </a:t>
            </a:r>
            <a:r>
              <a:rPr lang="en-US" sz="2400" b="1" dirty="0" err="1"/>
              <a:t>ke</a:t>
            </a:r>
            <a:r>
              <a:rPr lang="en-US" sz="2400" b="1" dirty="0"/>
              <a:t> negeri Kanaan, </a:t>
            </a:r>
            <a:r>
              <a:rPr lang="en-US" sz="2400" b="1" dirty="0" err="1"/>
              <a:t>maka</a:t>
            </a:r>
            <a:r>
              <a:rPr lang="en-US" sz="2400" b="1" dirty="0"/>
              <a:t> </a:t>
            </a:r>
            <a:r>
              <a:rPr lang="en-US" sz="2400" b="1" dirty="0" err="1"/>
              <a:t>inilah</a:t>
            </a:r>
            <a:r>
              <a:rPr lang="en-US" sz="2400" b="1" dirty="0"/>
              <a:t> negeri yang </a:t>
            </a:r>
            <a:r>
              <a:rPr lang="en-US" sz="2400" b="1" dirty="0" err="1"/>
              <a:t>akan</a:t>
            </a:r>
            <a:r>
              <a:rPr lang="en-US" sz="2400" b="1" dirty="0"/>
              <a:t> </a:t>
            </a:r>
            <a:r>
              <a:rPr lang="en-US" sz="2400" b="1" dirty="0" err="1"/>
              <a:t>jatuh</a:t>
            </a:r>
            <a:r>
              <a:rPr lang="en-US" sz="2400" b="1" dirty="0"/>
              <a:t> </a:t>
            </a:r>
            <a:r>
              <a:rPr lang="en-US" sz="2400" b="1" dirty="0" err="1"/>
              <a:t>kepadamu</a:t>
            </a:r>
            <a:r>
              <a:rPr lang="en-US" sz="2400" b="1" dirty="0"/>
              <a:t> </a:t>
            </a:r>
            <a:r>
              <a:rPr lang="en-US" sz="2400" b="1" dirty="0" err="1"/>
              <a:t>sebagai</a:t>
            </a:r>
            <a:r>
              <a:rPr lang="en-US" sz="2400" b="1" dirty="0"/>
              <a:t> </a:t>
            </a:r>
            <a:r>
              <a:rPr lang="en-US" sz="2400" b="1" dirty="0" err="1"/>
              <a:t>milik</a:t>
            </a:r>
            <a:r>
              <a:rPr lang="en-US" sz="2400" b="1" dirty="0"/>
              <a:t> </a:t>
            </a:r>
            <a:r>
              <a:rPr lang="en-US" sz="2400" b="1" dirty="0" err="1"/>
              <a:t>pusaka</a:t>
            </a:r>
            <a:r>
              <a:rPr lang="en-US" sz="2400" b="1" dirty="0"/>
              <a:t>, </a:t>
            </a:r>
            <a:r>
              <a:rPr lang="en-US" sz="2400" b="1" dirty="0" err="1"/>
              <a:t>yakni</a:t>
            </a:r>
            <a:r>
              <a:rPr lang="en-US" sz="2400" b="1" dirty="0"/>
              <a:t> </a:t>
            </a:r>
            <a:r>
              <a:rPr lang="en-US" sz="2400" b="1" dirty="0" err="1"/>
              <a:t>tanah</a:t>
            </a:r>
            <a:r>
              <a:rPr lang="en-US" sz="2400" b="1" dirty="0"/>
              <a:t> Kanaan </a:t>
            </a:r>
            <a:r>
              <a:rPr lang="en-US" sz="2400" b="1" dirty="0" err="1"/>
              <a:t>menurut</a:t>
            </a:r>
            <a:r>
              <a:rPr lang="en-US" sz="2400" b="1" dirty="0"/>
              <a:t> </a:t>
            </a:r>
            <a:r>
              <a:rPr lang="en-US" sz="2400" b="1" dirty="0" err="1"/>
              <a:t>batas-batasnya</a:t>
            </a:r>
            <a:r>
              <a:rPr lang="en-US" sz="2400" b="1" dirty="0"/>
              <a:t>.</a:t>
            </a:r>
            <a:r>
              <a:rPr lang="id-ID" sz="2400" b="1" dirty="0"/>
              <a:t> (Bilangan 34:1-2)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5F707-3219-4D31-84C5-47CBE2D43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94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5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2BF646-20E1-4417-9E4F-671E5A97A01E}"/>
              </a:ext>
            </a:extLst>
          </p:cNvPr>
          <p:cNvSpPr/>
          <p:nvPr/>
        </p:nvSpPr>
        <p:spPr>
          <a:xfrm>
            <a:off x="1979775" y="987957"/>
            <a:ext cx="82324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Pengalaman bangsa Israel di Alkitab menunjukkan bahwa Allah sangat peduli kepada lahan / tanah untuk dikelola oleh umatNya. Dia bahkan menyebut bidang tanah yang dikhususkan bagi bangsa Israel sebagai </a:t>
            </a:r>
            <a:r>
              <a:rPr lang="id-ID" sz="24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Tanah Perjanjian</a:t>
            </a:r>
            <a:r>
              <a:rPr lang="id-ID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Allah sendiri menetapkan batas-batas tanah itu untuk dikuasai, dikelola, dan dijaga oleh umatNya.  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AA7CD-4316-4440-9869-7EFFC75BFC33}"/>
              </a:ext>
            </a:extLst>
          </p:cNvPr>
          <p:cNvSpPr txBox="1"/>
          <p:nvPr/>
        </p:nvSpPr>
        <p:spPr>
          <a:xfrm>
            <a:off x="2105114" y="3948157"/>
            <a:ext cx="7981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600" dirty="0">
                <a:solidFill>
                  <a:srgbClr val="0000CC"/>
                </a:solidFill>
                <a:latin typeface="Cooper Black" panose="0208090404030B020404" pitchFamily="18" charset="0"/>
              </a:rPr>
              <a:t>Berhentilah bersikap tidak peduli, mari kita tertibkan aset organisasi &amp; jemaat..  </a:t>
            </a:r>
            <a:endParaRPr lang="en-US" sz="2600" dirty="0">
              <a:solidFill>
                <a:srgbClr val="0000CC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344" y="2204864"/>
            <a:ext cx="655272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Cambria" panose="02040503050406030204"/>
              </a:rPr>
              <a:t>VISI, MISI GMAHK KONFERENS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Cambria" panose="02040503050406030204"/>
              </a:rPr>
              <a:t>2022-2025</a:t>
            </a:r>
            <a:endParaRPr kumimoji="0" lang="id-ID" sz="1400" b="1" i="0" u="none" strike="noStrike" kern="1200" cap="none" spc="3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prstClr val="black">
                    <a:alpha val="4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Cambria" panose="02040503050406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360" y="4077072"/>
            <a:ext cx="1116124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KONFERENS YANG MELAYANI: 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Seluruh program departemen/unit di Konferens harus mengutamakan kebutuhan dan pertumbuhan jemaat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KONFERENS  YANG 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TRANSPARAN, AKUNTABEL &amp; EFEKTIF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:</a:t>
            </a:r>
          </a:p>
          <a:p>
            <a:pPr marL="53530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3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mencapai tujuan 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organisasi Gereja sebagaimana dinyatakan di dalam Peraturan Jemaat;  </a:t>
            </a:r>
            <a:r>
              <a:rPr kumimoji="0" lang="sv-SE" sz="23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dipercaya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 oleh seluruh konstituen dengan menerapkan kepemimpinan yang transparan dan akuntabel;  </a:t>
            </a:r>
            <a:r>
              <a:rPr kumimoji="0" lang="sv-SE" sz="23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mengatasi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 masalah-masalah yang masih </a:t>
            </a:r>
            <a:r>
              <a:rPr kumimoji="0" lang="sv-SE" sz="23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pending.</a:t>
            </a:r>
          </a:p>
        </p:txBody>
      </p:sp>
    </p:spTree>
    <p:extLst>
      <p:ext uri="{BB962C8B-B14F-4D97-AF65-F5344CB8AC3E}">
        <p14:creationId xmlns:p14="http://schemas.microsoft.com/office/powerpoint/2010/main" val="28724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E7856-041D-4CA7-B90E-695E69A56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14"/>
          <a:stretch/>
        </p:blipFill>
        <p:spPr>
          <a:xfrm>
            <a:off x="1105669" y="0"/>
            <a:ext cx="99806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AB0EA-BF12-46A2-AFFC-DBA5F2A99492}"/>
              </a:ext>
            </a:extLst>
          </p:cNvPr>
          <p:cNvSpPr txBox="1"/>
          <p:nvPr/>
        </p:nvSpPr>
        <p:spPr>
          <a:xfrm>
            <a:off x="4648913" y="1532928"/>
            <a:ext cx="47856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000" dirty="0">
                <a:latin typeface="Copperplate Gothic Bold" panose="020E0705020206020404" pitchFamily="34" charset="0"/>
              </a:rPr>
              <a:t>Tanah mata air..</a:t>
            </a:r>
          </a:p>
          <a:p>
            <a:pPr algn="ctr"/>
            <a:r>
              <a:rPr lang="id-ID" sz="3000" dirty="0">
                <a:latin typeface="Copperplate Gothic Bold" panose="020E0705020206020404" pitchFamily="34" charset="0"/>
              </a:rPr>
              <a:t>     </a:t>
            </a:r>
          </a:p>
          <a:p>
            <a:pPr algn="ctr"/>
            <a:r>
              <a:rPr lang="id-ID" sz="3000" dirty="0">
                <a:latin typeface="Copperplate Gothic Bold" panose="020E0705020206020404" pitchFamily="34" charset="0"/>
              </a:rPr>
              <a:t>    atau</a:t>
            </a:r>
          </a:p>
          <a:p>
            <a:pPr algn="ctr"/>
            <a:endParaRPr lang="id-ID" sz="3000" dirty="0">
              <a:latin typeface="Copperplate Gothic Bold" panose="020E0705020206020404" pitchFamily="34" charset="0"/>
            </a:endParaRPr>
          </a:p>
          <a:p>
            <a:pPr algn="ctr"/>
            <a:r>
              <a:rPr lang="id-ID" sz="3000" dirty="0">
                <a:latin typeface="Copperplate Gothic Bold" panose="020E0705020206020404" pitchFamily="34" charset="0"/>
              </a:rPr>
              <a:t>	Tanah air mata..? </a:t>
            </a:r>
            <a:endParaRPr lang="en-US" sz="30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63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1624" y="332656"/>
            <a:ext cx="79928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Cambria" panose="02040503050406030204"/>
              </a:rPr>
              <a:t>VISI, MISI &amp; </a:t>
            </a:r>
            <a:r>
              <a:rPr kumimoji="0" lang="en-US" sz="3600" b="1" i="0" u="none" strike="noStrike" kern="1200" cap="none" spc="3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Cambria" panose="02040503050406030204"/>
              </a:rPr>
              <a:t>TATA KELOLA</a:t>
            </a:r>
            <a:r>
              <a:rPr kumimoji="0" lang="en-US" sz="3600" b="1" i="0" u="none" strike="noStrike" kern="1200" cap="none" spc="3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Cambria" panose="02040503050406030204"/>
              </a:rPr>
              <a:t> GMAHK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Cambria" panose="02040503050406030204"/>
              </a:rPr>
              <a:t>KONFERENS DKI JAKARTA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Cambria" panose="02040503050406030204"/>
              </a:rPr>
              <a:t>2022-2025 </a:t>
            </a:r>
            <a:endParaRPr kumimoji="0" lang="id-ID" sz="1600" b="1" i="0" u="none" strike="noStrike" kern="1200" cap="none" spc="3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prstClr val="black">
                    <a:alpha val="4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Cambria" panose="02040503050406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1384" y="2297284"/>
            <a:ext cx="1036915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KONFERENS YANG DIBANGUNKAN DAN DIREFORMASI: Melakukan  program </a:t>
            </a:r>
            <a:r>
              <a:rPr kumimoji="0" lang="sv-SE" sz="23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Kebangunan and Pembaharuan 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yang efektif  di kantor Konferens dan Jemaat-Jemat, untuk menjawab tantangan </a:t>
            </a:r>
            <a:r>
              <a:rPr kumimoji="0" lang="sv-SE" sz="23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I Will Go Make Disciples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KONFERENS YANG BELAJAR SECARA BERKESINAMBUNGAN:  Mewujudkan pelatihan dan  mentoring bagi jemaat,  untuk memperlengkapi Jemaat dalam menyampaikan Pekabaran Tiga Malaikat  (Wahyu 14:6-11) bagi dunia, sekaligus untuk mempersiapkan UMAT  TUHAN bagi kedatangan Yesus yang  kedua Kali.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KONFERENS YANG 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MEMBANGUN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: Mendorong 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Pemekaran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 dan 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pendirian RS Advent</a:t>
            </a:r>
            <a:r>
              <a:rPr kumimoji="0" lang="sv-SE" sz="23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Cambria" panose="02040503050406030204"/>
              </a:rPr>
              <a:t>, maupun pertumbuhan gereja baru di lingkungan Konferens DKI Jakarta &amp; Sekitarnya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sv-SE" sz="23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/>
              <a:ea typeface="+mn-ea"/>
              <a:cs typeface="Cambria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017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7BF79A-DA1E-46DF-8A7D-7BCF66D99B78}"/>
              </a:ext>
            </a:extLst>
          </p:cNvPr>
          <p:cNvSpPr/>
          <p:nvPr/>
        </p:nvSpPr>
        <p:spPr>
          <a:xfrm>
            <a:off x="1774677" y="823952"/>
            <a:ext cx="8856292" cy="2623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d-ID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Dasar Pelaksanaan dan Pertimbangan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2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Perlunya pengelolaan aset / properti secara tertib dan transparan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2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Perlunya penyelesaian permasalahan aset baik di organisasi maupun jemaat, dengan segera, sesuai arahan Menteri ATR/BPN dan sebagai tindak-lanjut Nota Kesepahaman</a:t>
            </a:r>
            <a:endParaRPr lang="en-US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0B4BC-5B80-4824-8BE4-76305E06D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1" t="19065" r="40981" b="8660"/>
          <a:stretch/>
        </p:blipFill>
        <p:spPr>
          <a:xfrm>
            <a:off x="811850" y="273465"/>
            <a:ext cx="4955014" cy="5580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FCE221-224D-41D6-BF7A-2C72E88EE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3465"/>
            <a:ext cx="465774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Forward or Next 2">
            <a:hlinkClick r:id="rId2" action="ppaction://hlinkfile" highlightClick="1"/>
            <a:extLst>
              <a:ext uri="{FF2B5EF4-FFF2-40B4-BE49-F238E27FC236}">
                <a16:creationId xmlns:a16="http://schemas.microsoft.com/office/drawing/2014/main" id="{39A153E1-F449-4C02-9738-F8F7741BCBA6}"/>
              </a:ext>
            </a:extLst>
          </p:cNvPr>
          <p:cNvSpPr/>
          <p:nvPr/>
        </p:nvSpPr>
        <p:spPr>
          <a:xfrm>
            <a:off x="9913122" y="5264293"/>
            <a:ext cx="384560" cy="22219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2DB55-46AD-4D6D-8466-FA95A1699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03" y="346020"/>
            <a:ext cx="653547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4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F4C59-3CE1-4760-B8C7-9ECBCA22D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51"/>
          <a:stretch/>
        </p:blipFill>
        <p:spPr>
          <a:xfrm>
            <a:off x="411278" y="162370"/>
            <a:ext cx="4943006" cy="63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DC6F7-A068-45ED-BEA6-9FBE4692E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8" r="8314" b="30841"/>
          <a:stretch/>
        </p:blipFill>
        <p:spPr>
          <a:xfrm>
            <a:off x="5598575" y="247827"/>
            <a:ext cx="6145259" cy="62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C3412-6080-42D9-BCC1-6EE0A1AF4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80"/>
          <a:stretch/>
        </p:blipFill>
        <p:spPr>
          <a:xfrm>
            <a:off x="2824611" y="94004"/>
            <a:ext cx="5783824" cy="66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1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468A84-9290-45E2-8A52-0D4F803BADED}"/>
              </a:ext>
            </a:extLst>
          </p:cNvPr>
          <p:cNvSpPr/>
          <p:nvPr/>
        </p:nvSpPr>
        <p:spPr>
          <a:xfrm>
            <a:off x="1193562" y="473574"/>
            <a:ext cx="9804875" cy="5259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d-ID" sz="2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Tindak-Lanjut NK di GMAHK Konf. DKI Jakarta &amp; Sekitarnya: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d-ID" sz="22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Target: Kepemilikan Aset menjadi a.n. GMAHK di Indonesia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Pemutakhiran Daftar Aset &amp; Inventarisasi Masalah (prioritas aset organisasi)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id-ID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Field work </a:t>
            </a: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 Notaris, BPN &amp; lokasi aset untuk memastikan batas tanah &amp; penguasaan fisik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endParaRPr lang="id-ID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id-ID" sz="2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(Proses penertiban aset Organisasi masih berlangsung s/d sekarang sebagai follow up temuan GCAS..)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83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338</TotalTime>
  <Words>689</Words>
  <Application>Microsoft Office PowerPoint</Application>
  <PresentationFormat>Widescreen</PresentationFormat>
  <Paragraphs>59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Cambria</vt:lpstr>
      <vt:lpstr>Cooper Black</vt:lpstr>
      <vt:lpstr>Copperplate Gothic Bold</vt:lpstr>
      <vt:lpstr>Franklin Gothic Medium</vt:lpstr>
      <vt:lpstr>Gill Sans MT</vt:lpstr>
      <vt:lpstr>Times New Roman</vt:lpstr>
      <vt:lpstr>Gallery</vt:lpstr>
      <vt:lpstr>Office Theme</vt:lpstr>
      <vt:lpstr>PENGELOLAAN ASET / PROPERTI DI LINGKUNGAN KONFERENS DKI JAKARTA &amp; SEKITARNYA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transparansi – akuntabilitas Konferens DKI Jakarta &amp; sekitarnya</dc:title>
  <dc:creator>Fernando Hutahaean</dc:creator>
  <cp:lastModifiedBy>Fernando Hutahaean</cp:lastModifiedBy>
  <cp:revision>94</cp:revision>
  <dcterms:created xsi:type="dcterms:W3CDTF">2022-12-12T01:37:38Z</dcterms:created>
  <dcterms:modified xsi:type="dcterms:W3CDTF">2023-02-25T23:39:16Z</dcterms:modified>
</cp:coreProperties>
</file>